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36"/>
  </p:notesMasterIdLst>
  <p:handoutMasterIdLst>
    <p:handoutMasterId r:id="rId37"/>
  </p:handoutMasterIdLst>
  <p:sldIdLst>
    <p:sldId id="298" r:id="rId5"/>
    <p:sldId id="301" r:id="rId6"/>
    <p:sldId id="302" r:id="rId7"/>
    <p:sldId id="304" r:id="rId8"/>
    <p:sldId id="305" r:id="rId9"/>
    <p:sldId id="306" r:id="rId10"/>
    <p:sldId id="303" r:id="rId11"/>
    <p:sldId id="307" r:id="rId12"/>
    <p:sldId id="308" r:id="rId13"/>
    <p:sldId id="312" r:id="rId14"/>
    <p:sldId id="309" r:id="rId15"/>
    <p:sldId id="310" r:id="rId16"/>
    <p:sldId id="311" r:id="rId17"/>
    <p:sldId id="313" r:id="rId18"/>
    <p:sldId id="314" r:id="rId19"/>
    <p:sldId id="315" r:id="rId20"/>
    <p:sldId id="316" r:id="rId21"/>
    <p:sldId id="317" r:id="rId22"/>
    <p:sldId id="318" r:id="rId23"/>
    <p:sldId id="319" r:id="rId24"/>
    <p:sldId id="320" r:id="rId25"/>
    <p:sldId id="321" r:id="rId26"/>
    <p:sldId id="322" r:id="rId27"/>
    <p:sldId id="323" r:id="rId28"/>
    <p:sldId id="324" r:id="rId29"/>
    <p:sldId id="325" r:id="rId30"/>
    <p:sldId id="326" r:id="rId31"/>
    <p:sldId id="327" r:id="rId32"/>
    <p:sldId id="328" r:id="rId33"/>
    <p:sldId id="329" r:id="rId34"/>
    <p:sldId id="330" r:id="rId35"/>
  </p:sldIdLst>
  <p:sldSz cx="12192000" cy="6858000"/>
  <p:notesSz cx="6858000" cy="9144000"/>
  <p:defaultTextStyle>
    <a:defPPr rtl="0"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19" autoAdjust="0"/>
  </p:normalViewPr>
  <p:slideViewPr>
    <p:cSldViewPr snapToGrid="0">
      <p:cViewPr varScale="1">
        <p:scale>
          <a:sx n="83" d="100"/>
          <a:sy n="83" d="100"/>
        </p:scale>
        <p:origin x="68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3822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viewProps" Target="view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 dirty="0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E74E1C-1808-45B2-B75C-4D9001095507}" type="datetime1">
              <a:rPr lang="es-ES" smtClean="0"/>
              <a:t>23/05/2022</a:t>
            </a:fld>
            <a:endParaRPr lang="es-ES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418C9D-7709-4A95-8F43-BBF0364748ED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3202851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 noProof="0" dirty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DDD639-B493-4C6F-8888-3252BB671C65}" type="datetime1">
              <a:rPr lang="es-ES" noProof="0" smtClean="0"/>
              <a:t>23/05/2022</a:t>
            </a:fld>
            <a:endParaRPr lang="es-ES" noProof="0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 noProof="0" dirty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 dirty="0"/>
              <a:t>Haga clic para modificar los estilos de texto del patrón</a:t>
            </a:r>
          </a:p>
          <a:p>
            <a:pPr lvl="1"/>
            <a:r>
              <a:rPr lang="es-ES" noProof="0" dirty="0"/>
              <a:t>Segundo nivel</a:t>
            </a:r>
          </a:p>
          <a:p>
            <a:pPr lvl="2"/>
            <a:r>
              <a:rPr lang="es-ES" noProof="0" dirty="0"/>
              <a:t>Tercer nivel</a:t>
            </a:r>
          </a:p>
          <a:p>
            <a:pPr lvl="3"/>
            <a:r>
              <a:rPr lang="es-ES" noProof="0" dirty="0"/>
              <a:t>Cuarto nivel</a:t>
            </a:r>
          </a:p>
          <a:p>
            <a:pPr lvl="4"/>
            <a:r>
              <a:rPr lang="es-ES" noProof="0" dirty="0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 noProof="0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0909E6-4FD5-449B-938E-8FE1DD2E6C2B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26386029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0909E6-4FD5-449B-938E-8FE1DD2E6C2B}" type="slidenum">
              <a:rPr lang="es-ES" smtClean="0"/>
              <a:t>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550565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rtlCol="0"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 rtlCol="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pPr rtl="0"/>
            <a:r>
              <a:rPr lang="es-ES" noProof="0"/>
              <a:t>Haga clic para modificar el estilo de subtítulo del patrón</a:t>
            </a:r>
            <a:endParaRPr lang="es-ES" noProof="0" dirty="0"/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8BC9D2E-4262-4D66-B695-BE788D84072B}" type="datetime1">
              <a:rPr lang="es-ES" noProof="0" smtClean="0"/>
              <a:t>23/05/2022</a:t>
            </a:fld>
            <a:endParaRPr lang="es-ES" noProof="0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6" name="Marcador de posición de número de diapositiva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623437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B17B069-C176-49CE-B015-141C4094D82C}" type="datetime1">
              <a:rPr lang="es-ES" noProof="0" smtClean="0"/>
              <a:t>23/05/2022</a:t>
            </a:fld>
            <a:endParaRPr lang="es-ES" noProof="0" dirty="0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540465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rtlCol="0"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rtlCol="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85FED23-3BF1-4A68-B660-492C651EE795}" type="datetime1">
              <a:rPr lang="es-ES" noProof="0" smtClean="0"/>
              <a:t>23/05/2022</a:t>
            </a:fld>
            <a:endParaRPr lang="es-ES" noProof="0" dirty="0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11" name="Marcador de número de diapositiva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7627835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contenido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5C27429-2C82-4C57-B7CC-62FE9723E4EF}" type="datetime1">
              <a:rPr lang="es-ES" noProof="0" smtClean="0"/>
              <a:t>23/05/2022</a:t>
            </a:fld>
            <a:endParaRPr lang="es-ES" noProof="0" dirty="0"/>
          </a:p>
        </p:txBody>
      </p:sp>
      <p:sp>
        <p:nvSpPr>
          <p:cNvPr id="9" name="Marcador de pie de página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10" name="Marcador de posición de número de diapositiva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588359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rtlCol="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5" name="Marcador de posición de texto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rtlCol="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6" name="Marcador de posición de contenido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C49BD86-8774-44D6-B764-617249AD43F8}" type="datetime1">
              <a:rPr lang="es-ES" noProof="0" smtClean="0"/>
              <a:t>23/05/2022</a:t>
            </a:fld>
            <a:endParaRPr lang="es-ES" noProof="0" dirty="0"/>
          </a:p>
        </p:txBody>
      </p:sp>
      <p:sp>
        <p:nvSpPr>
          <p:cNvPr id="11" name="Marcador de pie de página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12" name="Marcador de posición de número de diapositiva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9639257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6" name="Marcador de fecha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AB9C095-47B6-40E6-B8B1-485026BAA979}" type="datetime1">
              <a:rPr lang="es-ES" noProof="0" smtClean="0"/>
              <a:t>23/05/2022</a:t>
            </a:fld>
            <a:endParaRPr lang="es-ES" noProof="0" dirty="0"/>
          </a:p>
        </p:txBody>
      </p:sp>
      <p:sp>
        <p:nvSpPr>
          <p:cNvPr id="7" name="Marcador de pie de página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42685433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E90C87F-AA4E-4F2C-9C29-897EAC3BF71A}" type="datetime1">
              <a:rPr lang="es-ES" noProof="0" smtClean="0"/>
              <a:t>23/05/2022</a:t>
            </a:fld>
            <a:endParaRPr lang="es-ES" noProof="0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333937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rtlCol="0"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 hasCustomPrompt="1"/>
          </p:nvPr>
        </p:nvSpPr>
        <p:spPr>
          <a:xfrm>
            <a:off x="643465" y="3043050"/>
            <a:ext cx="3517567" cy="3064505"/>
          </a:xfrm>
        </p:spPr>
        <p:txBody>
          <a:bodyPr lIns="91440" rIns="91440" rtlCol="0">
            <a:normAutofit/>
          </a:bodyPr>
          <a:lstStyle>
            <a:lvl1pPr marL="0" indent="0" rtl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 dirty="0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 rtlCol="0"/>
          <a:lstStyle>
            <a:lvl1pPr algn="l">
              <a:defRPr/>
            </a:lvl1pPr>
          </a:lstStyle>
          <a:p>
            <a:pPr rtl="0"/>
            <a:fld id="{18398048-5A25-40D5-B468-A26206AE4AA8}" type="datetime1">
              <a:rPr lang="es-ES" noProof="0" smtClean="0"/>
              <a:t>23/05/2022</a:t>
            </a:fld>
            <a:endParaRPr lang="es-ES" noProof="0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 rtlCol="0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es-ES" noProof="0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3A98EE3D-8CD1-4C3F-BD1C-C98C9596463C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7711844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Marcador de posición de imagen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rtlCol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 rtlCol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fld id="{99645712-319F-4E90-BCEB-D987D92F516A}" type="datetime1">
              <a:rPr lang="es-ES" noProof="0" smtClean="0"/>
              <a:t>23/05/2022</a:t>
            </a:fld>
            <a:endParaRPr lang="es-ES" noProof="0" dirty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 rtlCol="0"/>
          <a:lstStyle/>
          <a:p>
            <a:pPr algn="l" rtl="0"/>
            <a:endParaRPr lang="es-ES" noProof="0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2016137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es-ES" noProof="0" dirty="0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 rtl="0"/>
            <a:r>
              <a:rPr lang="es-ES" noProof="0" dirty="0"/>
              <a:t>Haga clic para modificar los estilos de texto del patrón</a:t>
            </a:r>
          </a:p>
          <a:p>
            <a:pPr lvl="1" rtl="0"/>
            <a:r>
              <a:rPr lang="es-ES" noProof="0" dirty="0"/>
              <a:t>Segundo nivel</a:t>
            </a:r>
          </a:p>
          <a:p>
            <a:pPr lvl="2" rtl="0"/>
            <a:r>
              <a:rPr lang="es-ES" noProof="0" dirty="0"/>
              <a:t>Tercer nivel</a:t>
            </a:r>
          </a:p>
          <a:p>
            <a:pPr lvl="3" rtl="0"/>
            <a:r>
              <a:rPr lang="es-ES" noProof="0" dirty="0"/>
              <a:t>Cuarto nivel</a:t>
            </a:r>
          </a:p>
          <a:p>
            <a:pPr lvl="4" rtl="0"/>
            <a:r>
              <a:rPr lang="es-ES" noProof="0" dirty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pPr rtl="0"/>
            <a:fld id="{D1FE31BA-0339-46EE-ACF7-DCEDA255DE2F}" type="datetime1">
              <a:rPr lang="es-ES" noProof="0" smtClean="0"/>
              <a:t>23/05/2022</a:t>
            </a:fld>
            <a:endParaRPr lang="es-ES" noProof="0" dirty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pPr rtl="0"/>
            <a:endParaRPr lang="es-ES" noProof="0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pPr rtl="0"/>
            <a:fld id="{3A98EE3D-8CD1-4C3F-BD1C-C98C9596463C}" type="slidenum">
              <a:rPr lang="es-ES" noProof="0" smtClean="0"/>
              <a:t>‹Nº›</a:t>
            </a:fld>
            <a:endParaRPr lang="es-ES" noProof="0" dirty="0"/>
          </a:p>
        </p:txBody>
      </p: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603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ángulo 32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pic>
        <p:nvPicPr>
          <p:cNvPr id="4" name="Imagen 3" descr="Un trozo de papel con un lápiz situado encima">
            <a:extLst>
              <a:ext uri="{FF2B5EF4-FFF2-40B4-BE49-F238E27FC236}">
                <a16:creationId xmlns:a16="http://schemas.microsoft.com/office/drawing/2014/main" id="{65810330-F0B5-43C9-BC34-094FFB5C052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975"/>
            <a:ext cx="12191980" cy="6858000"/>
          </a:xfrm>
          <a:prstGeom prst="rect">
            <a:avLst/>
          </a:prstGeom>
        </p:spPr>
      </p:pic>
      <p:sp>
        <p:nvSpPr>
          <p:cNvPr id="35" name="Rectángulo 34">
            <a:extLst>
              <a:ext uri="{FF2B5EF4-FFF2-40B4-BE49-F238E27FC236}">
                <a16:creationId xmlns:a16="http://schemas.microsoft.com/office/drawing/2014/main" id="{C5373426-E26E-431D-959C-5DB96C0B6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12607" y="1238442"/>
            <a:ext cx="3635926" cy="4355751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23416" y="1475234"/>
            <a:ext cx="3214307" cy="2901694"/>
          </a:xfrm>
        </p:spPr>
        <p:txBody>
          <a:bodyPr rtlCol="0" anchor="b">
            <a:normAutofit fontScale="90000"/>
          </a:bodyPr>
          <a:lstStyle/>
          <a:p>
            <a:pPr algn="ctr"/>
            <a:r>
              <a:rPr lang="es-ES" sz="4400" dirty="0">
                <a:solidFill>
                  <a:schemeClr val="tx1"/>
                </a:solidFill>
              </a:rPr>
              <a:t>Inversión en Tulum México: Análisis Matemático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27750" y="4608576"/>
            <a:ext cx="3205640" cy="774186"/>
          </a:xfrm>
        </p:spPr>
        <p:txBody>
          <a:bodyPr rtlCol="0" anchor="t">
            <a:normAutofit/>
          </a:bodyPr>
          <a:lstStyle/>
          <a:p>
            <a:pPr algn="ctr" rtl="0">
              <a:lnSpc>
                <a:spcPct val="100000"/>
              </a:lnSpc>
            </a:pPr>
            <a:r>
              <a:rPr lang="es-ES" sz="1600" dirty="0"/>
              <a:t>David Joaquín</a:t>
            </a:r>
          </a:p>
          <a:p>
            <a:pPr algn="ctr" rtl="0">
              <a:lnSpc>
                <a:spcPct val="100000"/>
              </a:lnSpc>
            </a:pPr>
            <a:r>
              <a:rPr lang="es-ES" sz="1600" dirty="0"/>
              <a:t>Delgado </a:t>
            </a:r>
            <a:r>
              <a:rPr lang="es-ES" sz="1600" dirty="0" err="1"/>
              <a:t>hernández</a:t>
            </a:r>
            <a:endParaRPr lang="es-ES" sz="1600" dirty="0"/>
          </a:p>
        </p:txBody>
      </p:sp>
      <p:cxnSp>
        <p:nvCxnSpPr>
          <p:cNvPr id="37" name="Conector recto 36">
            <a:extLst>
              <a:ext uri="{FF2B5EF4-FFF2-40B4-BE49-F238E27FC236}">
                <a16:creationId xmlns:a16="http://schemas.microsoft.com/office/drawing/2014/main" id="{96D07482-83A3-4451-943C-B46961082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76090" y="4508519"/>
            <a:ext cx="310896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ángulo 38">
            <a:extLst>
              <a:ext uri="{FF2B5EF4-FFF2-40B4-BE49-F238E27FC236}">
                <a16:creationId xmlns:a16="http://schemas.microsoft.com/office/drawing/2014/main" id="{EDC90921-9082-491B-940E-827D679F3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31439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8E38CC6-4EFD-C25E-3256-3FE3508396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996" y="0"/>
            <a:ext cx="3517567" cy="2093975"/>
          </a:xfrm>
        </p:spPr>
        <p:txBody>
          <a:bodyPr anchor="b">
            <a:normAutofit/>
          </a:bodyPr>
          <a:lstStyle/>
          <a:p>
            <a:r>
              <a:rPr lang="es-ES" dirty="0"/>
              <a:t>Aldea Tulum</a:t>
            </a:r>
            <a:endParaRPr lang="es-MX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127EF680-9195-E20B-F03C-3CA80BFA5F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404019" y="534791"/>
            <a:ext cx="3517567" cy="3064505"/>
          </a:xfrm>
        </p:spPr>
        <p:txBody>
          <a:bodyPr/>
          <a:lstStyle/>
          <a:p>
            <a:r>
              <a:rPr lang="en-US" dirty="0" err="1">
                <a:solidFill>
                  <a:schemeClr val="tx1"/>
                </a:solidFill>
              </a:rPr>
              <a:t>Corpovael</a:t>
            </a:r>
            <a:r>
              <a:rPr lang="en-US" dirty="0">
                <a:solidFill>
                  <a:schemeClr val="tx1"/>
                </a:solidFill>
              </a:rPr>
              <a:t> S.A.B. de C.V (CADU) </a:t>
            </a:r>
          </a:p>
          <a:p>
            <a:r>
              <a:rPr lang="en-US" dirty="0" err="1">
                <a:solidFill>
                  <a:schemeClr val="tx1"/>
                </a:solidFill>
              </a:rPr>
              <a:t>Nació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en</a:t>
            </a:r>
            <a:r>
              <a:rPr lang="en-US" dirty="0">
                <a:solidFill>
                  <a:schemeClr val="tx1"/>
                </a:solidFill>
              </a:rPr>
              <a:t> 2001</a:t>
            </a:r>
          </a:p>
          <a:p>
            <a:r>
              <a:rPr lang="en-US" dirty="0">
                <a:solidFill>
                  <a:schemeClr val="tx1"/>
                </a:solidFill>
              </a:rPr>
              <a:t>100,000 </a:t>
            </a:r>
            <a:r>
              <a:rPr lang="en-US" dirty="0" err="1">
                <a:solidFill>
                  <a:schemeClr val="tx1"/>
                </a:solidFill>
              </a:rPr>
              <a:t>viviendas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en</a:t>
            </a:r>
            <a:r>
              <a:rPr lang="en-US" dirty="0">
                <a:solidFill>
                  <a:schemeClr val="tx1"/>
                </a:solidFill>
              </a:rPr>
              <a:t> 20 </a:t>
            </a:r>
            <a:r>
              <a:rPr lang="en-US" dirty="0" err="1">
                <a:solidFill>
                  <a:schemeClr val="tx1"/>
                </a:solidFill>
              </a:rPr>
              <a:t>años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 err="1">
                <a:solidFill>
                  <a:schemeClr val="tx1"/>
                </a:solidFill>
              </a:rPr>
              <a:t>Crédito</a:t>
            </a:r>
            <a:r>
              <a:rPr lang="en-US" dirty="0">
                <a:solidFill>
                  <a:schemeClr val="tx1"/>
                </a:solidFill>
              </a:rPr>
              <a:t> INFONAVIT</a:t>
            </a:r>
          </a:p>
          <a:p>
            <a:r>
              <a:rPr lang="en-US" dirty="0">
                <a:solidFill>
                  <a:schemeClr val="tx1"/>
                </a:solidFill>
              </a:rPr>
              <a:t>32% Mercado </a:t>
            </a:r>
            <a:r>
              <a:rPr lang="en-US" dirty="0" err="1">
                <a:solidFill>
                  <a:schemeClr val="tx1"/>
                </a:solidFill>
              </a:rPr>
              <a:t>en</a:t>
            </a:r>
            <a:r>
              <a:rPr lang="en-US" dirty="0">
                <a:solidFill>
                  <a:schemeClr val="tx1"/>
                </a:solidFill>
              </a:rPr>
              <a:t> Quintana Roo</a:t>
            </a:r>
          </a:p>
          <a:p>
            <a:r>
              <a:rPr lang="en-US" dirty="0" err="1">
                <a:solidFill>
                  <a:schemeClr val="tx1"/>
                </a:solidFill>
              </a:rPr>
              <a:t>Cotiza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en</a:t>
            </a:r>
            <a:r>
              <a:rPr lang="en-US" dirty="0">
                <a:solidFill>
                  <a:schemeClr val="tx1"/>
                </a:solidFill>
              </a:rPr>
              <a:t> la BMV</a:t>
            </a:r>
          </a:p>
        </p:txBody>
      </p:sp>
      <p:pic>
        <p:nvPicPr>
          <p:cNvPr id="6146" name="Picture 2" descr="CADU Immobiliaria | La Casa Que Quiero">
            <a:extLst>
              <a:ext uri="{FF2B5EF4-FFF2-40B4-BE49-F238E27FC236}">
                <a16:creationId xmlns:a16="http://schemas.microsoft.com/office/drawing/2014/main" id="{EDBF6358-3286-4245-A08B-02E42C8C1E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041" y="2240025"/>
            <a:ext cx="3419475" cy="133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Aldea Tulum | La Casa de Tus Sueños">
            <a:extLst>
              <a:ext uri="{FF2B5EF4-FFF2-40B4-BE49-F238E27FC236}">
                <a16:creationId xmlns:a16="http://schemas.microsoft.com/office/drawing/2014/main" id="{56AEFE39-1659-23B6-CAA6-82FB44E2B5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6254" y="4161477"/>
            <a:ext cx="2438400" cy="1876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Aldea Tulum | La Casa de Tus Sueños">
            <a:extLst>
              <a:ext uri="{FF2B5EF4-FFF2-40B4-BE49-F238E27FC236}">
                <a16:creationId xmlns:a16="http://schemas.microsoft.com/office/drawing/2014/main" id="{4D044C02-3000-A110-E89E-26B606AF50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7640" y="542662"/>
            <a:ext cx="2466975" cy="1847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Aldea Tulum: Agentes inmobiliarios en Tulum, Quintana Roo, México | homify">
            <a:extLst>
              <a:ext uri="{FF2B5EF4-FFF2-40B4-BE49-F238E27FC236}">
                <a16:creationId xmlns:a16="http://schemas.microsoft.com/office/drawing/2014/main" id="{C718E491-E2F9-1611-4D30-6964FFBF5C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3122" y="4467489"/>
            <a:ext cx="3124200" cy="1466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49674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8E38CC6-4EFD-C25E-3256-3FE3508396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996" y="0"/>
            <a:ext cx="3517567" cy="2093975"/>
          </a:xfrm>
        </p:spPr>
        <p:txBody>
          <a:bodyPr anchor="b">
            <a:normAutofit/>
          </a:bodyPr>
          <a:lstStyle/>
          <a:p>
            <a:r>
              <a:rPr lang="es-ES" dirty="0"/>
              <a:t>CADU</a:t>
            </a:r>
            <a:endParaRPr lang="es-MX" dirty="0"/>
          </a:p>
        </p:txBody>
      </p:sp>
      <p:pic>
        <p:nvPicPr>
          <p:cNvPr id="6146" name="Picture 2" descr="CADU Immobiliaria | La Casa Que Quiero">
            <a:extLst>
              <a:ext uri="{FF2B5EF4-FFF2-40B4-BE49-F238E27FC236}">
                <a16:creationId xmlns:a16="http://schemas.microsoft.com/office/drawing/2014/main" id="{EDBF6358-3286-4245-A08B-02E42C8C1E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041" y="2240025"/>
            <a:ext cx="3419475" cy="133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3D54F632-6E83-7688-985B-67926EA760D2}"/>
              </a:ext>
            </a:extLst>
          </p:cNvPr>
          <p:cNvSpPr txBox="1"/>
          <p:nvPr/>
        </p:nvSpPr>
        <p:spPr>
          <a:xfrm>
            <a:off x="5320146" y="2240025"/>
            <a:ext cx="609600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 b="0" i="0" u="sng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Ingresos</a:t>
            </a:r>
            <a:r>
              <a:rPr lang="es-ES" sz="18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.- Los ingresos totales de la Compañía </a:t>
            </a:r>
            <a:r>
              <a:rPr lang="es-ES" sz="1800" b="1" i="0" u="sng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disminuyeron 23.6% </a:t>
            </a:r>
            <a:r>
              <a:rPr lang="es-ES" sz="18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durante el 1T22 en su comparativo anual, pasando de $838 millones en el 1T21 a $640 millones en el 1T22. Lo anterior fue la combinación de una </a:t>
            </a:r>
            <a:r>
              <a:rPr lang="es-ES" sz="1800" b="1" i="0" u="sng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disminución de 26.0% (o $212 millones) en ingresos por venta de vivienda</a:t>
            </a:r>
            <a:r>
              <a:rPr lang="es-ES" sz="18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de un incremento en venta de terrenos por $24 millones, y de una disminución de $10 millones en servicios de construcción.</a:t>
            </a:r>
            <a:endParaRPr lang="es-MX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0362EB5B-536C-80E6-C379-C213D533733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7532291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8E38CC6-4EFD-C25E-3256-3FE3508396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996" y="0"/>
            <a:ext cx="3517567" cy="2093975"/>
          </a:xfrm>
        </p:spPr>
        <p:txBody>
          <a:bodyPr anchor="b">
            <a:normAutofit/>
          </a:bodyPr>
          <a:lstStyle/>
          <a:p>
            <a:r>
              <a:rPr lang="es-ES" dirty="0"/>
              <a:t>CADU</a:t>
            </a:r>
            <a:endParaRPr lang="es-MX" dirty="0"/>
          </a:p>
        </p:txBody>
      </p:sp>
      <p:pic>
        <p:nvPicPr>
          <p:cNvPr id="6146" name="Picture 2" descr="CADU Immobiliaria | La Casa Que Quiero">
            <a:extLst>
              <a:ext uri="{FF2B5EF4-FFF2-40B4-BE49-F238E27FC236}">
                <a16:creationId xmlns:a16="http://schemas.microsoft.com/office/drawing/2014/main" id="{EDBF6358-3286-4245-A08B-02E42C8C1E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041" y="2240025"/>
            <a:ext cx="3419475" cy="133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AB0C5C20-E127-4883-8DE2-FD989BC87D16}"/>
              </a:ext>
            </a:extLst>
          </p:cNvPr>
          <p:cNvSpPr txBox="1"/>
          <p:nvPr/>
        </p:nvSpPr>
        <p:spPr>
          <a:xfrm>
            <a:off x="5172364" y="2309429"/>
            <a:ext cx="60960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 b="0" i="0" u="sng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Ut neta.</a:t>
            </a:r>
            <a:r>
              <a:rPr lang="es-ES" sz="18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 La </a:t>
            </a:r>
            <a:r>
              <a:rPr lang="es-ES" sz="1800" b="1" i="0" u="sng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utilidad neta fue de -$28 millones </a:t>
            </a:r>
            <a:r>
              <a:rPr lang="es-ES" sz="18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en el 1T22, comparado con los $73 millones del 1T21, implica una disminución de 138.2%. El </a:t>
            </a:r>
            <a:r>
              <a:rPr lang="es-ES" sz="1800" b="1" i="0" u="sng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margen neto pasó de 8.7% en el 1T21 a -4.4% en el 1T22</a:t>
            </a:r>
            <a:r>
              <a:rPr lang="es-ES" sz="18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 Lo anterior debido principalmente al menor nivel de ventas del periodo, y a los impuestos.</a:t>
            </a:r>
            <a:endParaRPr lang="es-MX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BB53B062-553F-F5F6-AE8F-E4C0A1866EA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4111794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8E38CC6-4EFD-C25E-3256-3FE3508396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996" y="0"/>
            <a:ext cx="3517567" cy="2093975"/>
          </a:xfrm>
        </p:spPr>
        <p:txBody>
          <a:bodyPr anchor="b">
            <a:normAutofit/>
          </a:bodyPr>
          <a:lstStyle/>
          <a:p>
            <a:r>
              <a:rPr lang="es-ES" dirty="0"/>
              <a:t>CADU</a:t>
            </a:r>
            <a:endParaRPr lang="es-MX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127EF680-9195-E20B-F03C-3CA80BFA5F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71173" y="3951225"/>
            <a:ext cx="3517567" cy="3064505"/>
          </a:xfrm>
        </p:spPr>
        <p:txBody>
          <a:bodyPr/>
          <a:lstStyle/>
          <a:p>
            <a:r>
              <a:rPr lang="en-US" dirty="0" err="1"/>
              <a:t>Corpovael</a:t>
            </a:r>
            <a:r>
              <a:rPr lang="en-US" dirty="0"/>
              <a:t> S.A.B. de C.V (CADU) </a:t>
            </a:r>
          </a:p>
          <a:p>
            <a:r>
              <a:rPr lang="en-US" dirty="0" err="1"/>
              <a:t>Nació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2001</a:t>
            </a:r>
          </a:p>
          <a:p>
            <a:r>
              <a:rPr lang="en-US" dirty="0"/>
              <a:t>100,000 </a:t>
            </a:r>
            <a:r>
              <a:rPr lang="en-US" dirty="0" err="1"/>
              <a:t>viviendas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20 </a:t>
            </a:r>
            <a:r>
              <a:rPr lang="en-US" dirty="0" err="1"/>
              <a:t>años</a:t>
            </a:r>
            <a:endParaRPr lang="en-US" dirty="0"/>
          </a:p>
          <a:p>
            <a:r>
              <a:rPr lang="en-US" dirty="0" err="1"/>
              <a:t>Crédito</a:t>
            </a:r>
            <a:r>
              <a:rPr lang="en-US" dirty="0"/>
              <a:t> INFONAVIT</a:t>
            </a:r>
          </a:p>
          <a:p>
            <a:r>
              <a:rPr lang="en-US" dirty="0"/>
              <a:t>32% Mercado </a:t>
            </a:r>
            <a:r>
              <a:rPr lang="en-US" dirty="0" err="1"/>
              <a:t>en</a:t>
            </a:r>
            <a:r>
              <a:rPr lang="en-US" dirty="0"/>
              <a:t> Quintana Roo</a:t>
            </a:r>
          </a:p>
          <a:p>
            <a:r>
              <a:rPr lang="en-US" dirty="0" err="1"/>
              <a:t>Cotiza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la BMV</a:t>
            </a:r>
          </a:p>
        </p:txBody>
      </p:sp>
      <p:pic>
        <p:nvPicPr>
          <p:cNvPr id="5" name="Imagen 4" descr="Diagrama, Dibujo de ingeniería&#10;&#10;Descripción generada automáticamente">
            <a:extLst>
              <a:ext uri="{FF2B5EF4-FFF2-40B4-BE49-F238E27FC236}">
                <a16:creationId xmlns:a16="http://schemas.microsoft.com/office/drawing/2014/main" id="{2D6CB410-447E-123A-DFEF-29481B3951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074608" cy="6858000"/>
          </a:xfrm>
          <a:prstGeom prst="rect">
            <a:avLst/>
          </a:prstGeom>
        </p:spPr>
      </p:pic>
      <p:pic>
        <p:nvPicPr>
          <p:cNvPr id="6146" name="Picture 2" descr="CADU Immobiliaria | La Casa Que Quiero">
            <a:extLst>
              <a:ext uri="{FF2B5EF4-FFF2-40B4-BE49-F238E27FC236}">
                <a16:creationId xmlns:a16="http://schemas.microsoft.com/office/drawing/2014/main" id="{EDBF6358-3286-4245-A08B-02E42C8C1E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824" y="44221"/>
            <a:ext cx="1054698" cy="411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98611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BFCBB2-9FDD-1E12-6F8D-8F3FA9941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Plataformas digitales</a:t>
            </a:r>
            <a:endParaRPr lang="es-MX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047535A-3B2A-2C8A-7165-A7BD013DCD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9218" name="Picture 2" descr="Los hoteles dependen cada vez más de las plataformas online | Noticias de  Hoteles | Revista de turismo Preferente.com">
            <a:extLst>
              <a:ext uri="{FF2B5EF4-FFF2-40B4-BE49-F238E27FC236}">
                <a16:creationId xmlns:a16="http://schemas.microsoft.com/office/drawing/2014/main" id="{366FB436-B672-03DB-AF7D-F6BA2EF937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" y="2032001"/>
            <a:ext cx="3594098" cy="1797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CDMX: crearán marco regulatorio para plataformas de alojamiento | Noticias  de turismo REPORTUR">
            <a:extLst>
              <a:ext uri="{FF2B5EF4-FFF2-40B4-BE49-F238E27FC236}">
                <a16:creationId xmlns:a16="http://schemas.microsoft.com/office/drawing/2014/main" id="{9445D29F-B5BC-0F5C-C241-89951D529B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1488" y="2886075"/>
            <a:ext cx="3367768" cy="1885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Booking permitirá a los hoteles vender a un precio más bajo en otras  plataformas | Empresas | Cinco Días">
            <a:extLst>
              <a:ext uri="{FF2B5EF4-FFF2-40B4-BE49-F238E27FC236}">
                <a16:creationId xmlns:a16="http://schemas.microsoft.com/office/drawing/2014/main" id="{63FF9C3F-C526-BB6E-A5FC-583956E9BB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0513" y="4233863"/>
            <a:ext cx="4211594" cy="1909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71455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91421C-571B-1E36-AE86-1A5A64AF8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AEAC938-4792-48FB-4CCB-3C453BE7BC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D81E116-097F-818C-6D2E-D87CC0FE09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750"/>
            <a:ext cx="12192000" cy="654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2328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5BF92F-96B1-801A-3CBF-B957C90B14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B715390-E279-E323-0F00-49AD1D5D29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4D799D3-B3E5-5A2B-3F94-3D08C3F5B0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750"/>
            <a:ext cx="12192000" cy="654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2725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615B47-7E84-DFCB-11DF-9E3EA15BA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B1CA0E1-3B73-060C-F57A-DFDB911313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9229172-F599-F6BF-7CD3-B5F0498CBC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750"/>
            <a:ext cx="12192000" cy="654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93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DE54C60-4FD5-4748-BCF4-871508429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anchor="b">
            <a:normAutofit/>
          </a:bodyPr>
          <a:lstStyle/>
          <a:p>
            <a:r>
              <a:rPr lang="es-ES" dirty="0"/>
              <a:t>Red Bayesiana</a:t>
            </a:r>
            <a:endParaRPr lang="es-MX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FF690FCE-4AD9-A7AD-2CE7-8004373FBA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>
            <a:normAutofit/>
          </a:bodyPr>
          <a:lstStyle/>
          <a:p>
            <a:r>
              <a:rPr lang="en-US" dirty="0"/>
              <a:t>Para </a:t>
            </a:r>
            <a:r>
              <a:rPr lang="en-US" dirty="0" err="1"/>
              <a:t>mejorar</a:t>
            </a:r>
            <a:r>
              <a:rPr lang="en-US" dirty="0"/>
              <a:t> las </a:t>
            </a:r>
            <a:r>
              <a:rPr lang="en-US" dirty="0" err="1"/>
              <a:t>evaluaciones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las </a:t>
            </a:r>
            <a:r>
              <a:rPr lang="en-US" dirty="0" err="1"/>
              <a:t>plataformas</a:t>
            </a:r>
            <a:r>
              <a:rPr lang="en-US" dirty="0"/>
              <a:t> </a:t>
            </a:r>
            <a:r>
              <a:rPr lang="en-US" dirty="0" err="1"/>
              <a:t>digitales</a:t>
            </a:r>
            <a:r>
              <a:rPr lang="en-US" dirty="0"/>
              <a:t>.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527BC36D-7F56-3868-EA0B-7773E7B532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101600"/>
            <a:ext cx="8096250" cy="4343301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422795BB-9C0D-EA10-1802-68279E6050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750"/>
            <a:ext cx="12192000" cy="6540500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5AE4B26D-0969-999F-9372-F45390E858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750"/>
            <a:ext cx="12192000" cy="654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9800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BBB3DF-611E-907B-6D43-4358D3D18D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/>
          <a:p>
            <a:r>
              <a:rPr lang="es-ES" dirty="0"/>
              <a:t>Porcentaje de ocupación en Tulum (SECTUR)</a:t>
            </a:r>
            <a:endParaRPr lang="es-MX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1CB6B51-2847-52B9-5872-66BF5CEF8E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9384" y="948185"/>
            <a:ext cx="6879159" cy="5159370"/>
          </a:xfrm>
          <a:prstGeom prst="rect">
            <a:avLst/>
          </a:prstGeom>
          <a:noFill/>
        </p:spPr>
      </p:pic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80C436A7-5BD9-302C-4603-119BE7C096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7657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5A2A49-184A-8BFA-E61E-F3C28248B1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/>
          <a:p>
            <a:r>
              <a:rPr lang="es-ES" dirty="0"/>
              <a:t>Tulum, Quintana Roo, México</a:t>
            </a:r>
            <a:endParaRPr lang="es-MX"/>
          </a:p>
        </p:txBody>
      </p:sp>
      <p:pic>
        <p:nvPicPr>
          <p:cNvPr id="7" name="Marcador de contenido 6" descr="Mapa&#10;&#10;Descripción generada automáticamente">
            <a:extLst>
              <a:ext uri="{FF2B5EF4-FFF2-40B4-BE49-F238E27FC236}">
                <a16:creationId xmlns:a16="http://schemas.microsoft.com/office/drawing/2014/main" id="{705290C0-5881-F784-4537-7F047A1CB1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26549" y="1368620"/>
            <a:ext cx="7325797" cy="4120760"/>
          </a:xfrm>
          <a:noFill/>
        </p:spPr>
      </p:pic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6F364776-45E4-5802-5DA9-3BCDE8AE80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>
            <a:normAutofit/>
          </a:bodyPr>
          <a:lstStyle/>
          <a:p>
            <a:r>
              <a:rPr lang="en-US" dirty="0"/>
              <a:t>Tulum es </a:t>
            </a:r>
            <a:r>
              <a:rPr lang="en-US" dirty="0" err="1"/>
              <a:t>muralla</a:t>
            </a:r>
            <a:endParaRPr lang="en-US" dirty="0"/>
          </a:p>
          <a:p>
            <a:r>
              <a:rPr lang="en-US" dirty="0"/>
              <a:t>Municipio </a:t>
            </a:r>
            <a:r>
              <a:rPr lang="en-US" dirty="0" err="1"/>
              <a:t>joven</a:t>
            </a:r>
            <a:r>
              <a:rPr lang="en-US" dirty="0"/>
              <a:t> </a:t>
            </a:r>
          </a:p>
          <a:p>
            <a:r>
              <a:rPr lang="en-US" dirty="0" err="1"/>
              <a:t>Rodeado</a:t>
            </a:r>
            <a:r>
              <a:rPr lang="en-US" dirty="0"/>
              <a:t> de selva</a:t>
            </a:r>
          </a:p>
          <a:p>
            <a:r>
              <a:rPr lang="en-US" dirty="0"/>
              <a:t>Cenotes naturales</a:t>
            </a:r>
          </a:p>
          <a:p>
            <a:r>
              <a:rPr lang="en-US" dirty="0"/>
              <a:t>10 km de playa</a:t>
            </a:r>
          </a:p>
          <a:p>
            <a:r>
              <a:rPr lang="en-US" dirty="0"/>
              <a:t>Arena </a:t>
            </a:r>
            <a:r>
              <a:rPr lang="en-US" dirty="0" err="1"/>
              <a:t>blanca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31007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BBB3DF-611E-907B-6D43-4358D3D18D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/>
          <a:p>
            <a:r>
              <a:rPr lang="es-ES" dirty="0"/>
              <a:t>Porcentaje de ocupación en Tulum (SECTUR)</a:t>
            </a:r>
            <a:endParaRPr lang="es-MX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80C436A7-5BD9-302C-4603-119BE7C096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0F3A9D2-3DCC-2DB6-46F6-07D83A1DA2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4868" y="896622"/>
            <a:ext cx="6753007" cy="5064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0536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BBB3DF-611E-907B-6D43-4358D3D18D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/>
          <a:p>
            <a:r>
              <a:rPr lang="es-ES" dirty="0"/>
              <a:t>Porcentaje de ocupación en Tulum</a:t>
            </a:r>
            <a:endParaRPr lang="es-MX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80C436A7-5BD9-302C-4603-119BE7C096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/>
          <a:lstStyle/>
          <a:p>
            <a:r>
              <a:rPr lang="en-US" dirty="0" err="1"/>
              <a:t>Datos</a:t>
            </a:r>
            <a:r>
              <a:rPr lang="en-US" dirty="0"/>
              <a:t> de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inmobiliaria</a:t>
            </a:r>
            <a:r>
              <a:rPr lang="en-US" dirty="0"/>
              <a:t> de la zona con base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experiencia</a:t>
            </a:r>
            <a:endParaRPr lang="en-US" dirty="0"/>
          </a:p>
        </p:txBody>
      </p:sp>
      <p:pic>
        <p:nvPicPr>
          <p:cNvPr id="5" name="Imagen 4" descr="Tabla&#10;&#10;Descripción generada automáticamente">
            <a:extLst>
              <a:ext uri="{FF2B5EF4-FFF2-40B4-BE49-F238E27FC236}">
                <a16:creationId xmlns:a16="http://schemas.microsoft.com/office/drawing/2014/main" id="{5E6338C4-0C62-EBBB-F714-AB4B9761AF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6799" y="2038349"/>
            <a:ext cx="6882577" cy="3064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6108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9851D7-888C-82CE-0817-22071AED6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Reservaciones en Tulum</a:t>
            </a:r>
            <a:br>
              <a:rPr lang="es-ES" dirty="0"/>
            </a:br>
            <a:r>
              <a:rPr lang="es-ES" dirty="0"/>
              <a:t>(</a:t>
            </a:r>
            <a:r>
              <a:rPr lang="es-ES" dirty="0" err="1"/>
              <a:t>Booking</a:t>
            </a:r>
            <a:r>
              <a:rPr lang="es-ES" dirty="0"/>
              <a:t>)</a:t>
            </a:r>
            <a:endParaRPr lang="es-MX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6704FC8-EA9E-F99D-B8EB-63FCBF05B9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AA7A1F1-AE65-DAEA-4536-9327FA9DBD4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s-ES" dirty="0"/>
              <a:t>Precio vs Ubicación</a:t>
            </a:r>
            <a:endParaRPr lang="es-MX"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833ED919-4507-2297-D194-9F9330F5B2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2961" y="493110"/>
            <a:ext cx="7829039" cy="5871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9283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9851D7-888C-82CE-0817-22071AED6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Reservaciones en Tulum</a:t>
            </a:r>
            <a:br>
              <a:rPr lang="es-ES" dirty="0"/>
            </a:br>
            <a:r>
              <a:rPr lang="es-ES" dirty="0"/>
              <a:t>(</a:t>
            </a:r>
            <a:r>
              <a:rPr lang="es-ES" dirty="0" err="1"/>
              <a:t>Booking</a:t>
            </a:r>
            <a:r>
              <a:rPr lang="es-ES" dirty="0"/>
              <a:t>)</a:t>
            </a:r>
            <a:endParaRPr lang="es-MX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6704FC8-EA9E-F99D-B8EB-63FCBF05B9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AA7A1F1-AE65-DAEA-4536-9327FA9DBD4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s-ES" dirty="0"/>
              <a:t>Precio vs Evaluación</a:t>
            </a:r>
            <a:endParaRPr lang="es-MX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662BA22A-4DA8-8511-9768-ED62A45E68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8303" y="395671"/>
            <a:ext cx="7532706" cy="5649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4074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9851D7-888C-82CE-0817-22071AED6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Reservaciones en Tulum</a:t>
            </a:r>
            <a:br>
              <a:rPr lang="es-ES" dirty="0"/>
            </a:br>
            <a:r>
              <a:rPr lang="es-ES" dirty="0"/>
              <a:t>(</a:t>
            </a:r>
            <a:r>
              <a:rPr lang="es-ES" dirty="0" err="1"/>
              <a:t>Booking</a:t>
            </a:r>
            <a:r>
              <a:rPr lang="es-ES" dirty="0"/>
              <a:t>)</a:t>
            </a:r>
            <a:endParaRPr lang="es-MX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6704FC8-EA9E-F99D-B8EB-63FCBF05B9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AA7A1F1-AE65-DAEA-4536-9327FA9DBD4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s-ES" dirty="0"/>
              <a:t>Precio vs Evaluación</a:t>
            </a:r>
            <a:endParaRPr lang="es-MX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5E3AE8C4-A9FF-DB85-FB26-941EDB2404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1999" y="694532"/>
            <a:ext cx="7392457" cy="5544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9178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B59C25-B248-1B94-6B6B-C21CD37BB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EA3E667-1DAE-DC62-1151-A01C62A4BA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D37404B-E639-5294-B90B-A1ABE062C8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750"/>
            <a:ext cx="12192000" cy="654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8158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04FCAF-528D-8ABB-63C1-D5D1D6F311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/>
          <a:p>
            <a:r>
              <a:rPr lang="es-ES" dirty="0"/>
              <a:t>Precios para Aldea Tulum</a:t>
            </a:r>
            <a:endParaRPr lang="es-MX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D34243B5-C387-4253-DBDA-2160B3085D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/>
          <a:lstStyle/>
          <a:p>
            <a:r>
              <a:rPr lang="en-US" dirty="0"/>
              <a:t>Para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evaluación</a:t>
            </a:r>
            <a:r>
              <a:rPr lang="en-US" dirty="0"/>
              <a:t> de 8.0 </a:t>
            </a:r>
            <a:r>
              <a:rPr lang="en-US" dirty="0" err="1"/>
              <a:t>cobrar</a:t>
            </a:r>
            <a:r>
              <a:rPr lang="en-US" dirty="0"/>
              <a:t> $ 1,060 MXN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noche</a:t>
            </a:r>
            <a:endParaRPr lang="en-US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4B9002A7-ABB9-1725-F71D-87C3E3AFC0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2974" y="880108"/>
            <a:ext cx="7284723" cy="5463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3363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6C626A-1488-BAE2-8F70-929BDD908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822CAF2-7FCA-1384-2D40-EDFB220312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DB2E66CF-AA3E-BBE7-1158-EFBC96FDE1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0175"/>
            <a:ext cx="12192000" cy="659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484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D5783FC-F02D-FB8A-8F19-3C8402E50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0F56C58-C779-7895-31A4-BFAC1AD171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0939F60F-7BA7-712E-6B39-E9ED3F3EEB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1962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CDEE01-25A4-0D0C-E65E-5C7049E909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F634B85-2FDB-02DB-4D30-E119104B27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FB87E35-6E70-5465-A8E6-222C940FDB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3416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69333D-F1CC-4D70-4F4D-1FBB0823E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F18B4BB-1B5B-2C87-4073-722FD091B11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298C3B7-9E80-4457-0FD4-9F5DF5B8646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C88894B0-E6A3-BAF7-C562-2C77B099EB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897"/>
            <a:ext cx="12192000" cy="654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9539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4A688FC-D2E9-53EE-F3A5-C8216BE1F0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997C5BA-B064-5647-92EC-E6D0B02212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36C67AA-5E81-88FD-EF0D-E94481E994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7863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8EB0B4-2C26-0F0F-C425-F5AD31A1AA4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/>
              <a:t>Gracias</a:t>
            </a:r>
            <a:endParaRPr lang="es-MX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A3D0D21-1CEF-43AB-CEB2-8EDE870F246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5725879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B69F10-5C7C-82C6-74E6-D43136918C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5" y="210878"/>
            <a:ext cx="3517567" cy="2093975"/>
          </a:xfrm>
        </p:spPr>
        <p:txBody>
          <a:bodyPr/>
          <a:lstStyle/>
          <a:p>
            <a:r>
              <a:rPr lang="es-ES" dirty="0"/>
              <a:t>Turistas en Tulum </a:t>
            </a:r>
            <a:br>
              <a:rPr lang="es-ES" dirty="0"/>
            </a:br>
            <a:r>
              <a:rPr lang="es-ES" dirty="0"/>
              <a:t>(SECTUR)</a:t>
            </a:r>
            <a:endParaRPr lang="es-MX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07A6A8D-1991-C41B-A512-431E57EB2B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E0EC487-1FAC-A878-3F78-4AE45DF944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3465" y="4176525"/>
            <a:ext cx="3517567" cy="3064505"/>
          </a:xfrm>
        </p:spPr>
        <p:txBody>
          <a:bodyPr/>
          <a:lstStyle/>
          <a:p>
            <a:r>
              <a:rPr lang="es-ES" dirty="0"/>
              <a:t>2015 – 4’600,000</a:t>
            </a:r>
          </a:p>
          <a:p>
            <a:endParaRPr lang="es-ES" dirty="0"/>
          </a:p>
          <a:p>
            <a:r>
              <a:rPr lang="es-ES" dirty="0"/>
              <a:t>2020 – 3’250,000</a:t>
            </a:r>
          </a:p>
          <a:p>
            <a:endParaRPr lang="es-ES" dirty="0"/>
          </a:p>
          <a:p>
            <a:r>
              <a:rPr lang="es-ES" dirty="0"/>
              <a:t>2023 – 5´525,000</a:t>
            </a:r>
            <a:endParaRPr lang="es-MX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B9A21016-43FC-E257-3790-DA31553027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4349" y="256824"/>
            <a:ext cx="7800975" cy="5850731"/>
          </a:xfrm>
          <a:prstGeom prst="rect">
            <a:avLst/>
          </a:prstGeom>
        </p:spPr>
      </p:pic>
      <p:pic>
        <p:nvPicPr>
          <p:cNvPr id="1026" name="Picture 2" descr="Turistas de Tulum se niegan a seguir medidas contra Covid – Palco Noticias">
            <a:extLst>
              <a:ext uri="{FF2B5EF4-FFF2-40B4-BE49-F238E27FC236}">
                <a16:creationId xmlns:a16="http://schemas.microsoft.com/office/drawing/2014/main" id="{B45717F7-3D47-1D18-B067-017D581EF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322" y="2548315"/>
            <a:ext cx="3086100" cy="1476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78554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B69F10-5C7C-82C6-74E6-D43136918C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4" y="3174"/>
            <a:ext cx="3517567" cy="2093975"/>
          </a:xfrm>
        </p:spPr>
        <p:txBody>
          <a:bodyPr/>
          <a:lstStyle/>
          <a:p>
            <a:r>
              <a:rPr lang="es-ES" dirty="0"/>
              <a:t>Hoteles en Tulum </a:t>
            </a:r>
            <a:br>
              <a:rPr lang="es-ES" dirty="0"/>
            </a:br>
            <a:r>
              <a:rPr lang="es-ES" dirty="0"/>
              <a:t>(SECTUR)</a:t>
            </a:r>
            <a:endParaRPr lang="es-MX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07A6A8D-1991-C41B-A512-431E57EB2B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E0EC487-1FAC-A878-3F78-4AE45DF944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3464" y="4195575"/>
            <a:ext cx="3517567" cy="3064505"/>
          </a:xfrm>
        </p:spPr>
        <p:txBody>
          <a:bodyPr/>
          <a:lstStyle/>
          <a:p>
            <a:r>
              <a:rPr lang="es-ES" dirty="0"/>
              <a:t>2015 – 138</a:t>
            </a:r>
          </a:p>
          <a:p>
            <a:endParaRPr lang="es-ES" dirty="0"/>
          </a:p>
          <a:p>
            <a:r>
              <a:rPr lang="es-ES" dirty="0"/>
              <a:t>2020 – 158</a:t>
            </a:r>
          </a:p>
          <a:p>
            <a:endParaRPr lang="es-ES" dirty="0"/>
          </a:p>
          <a:p>
            <a:r>
              <a:rPr lang="es-ES" dirty="0"/>
              <a:t>2023 – 167</a:t>
            </a:r>
            <a:endParaRPr lang="es-MX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03819061-AD05-05CF-9E05-CA43E605E0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5807" y="435580"/>
            <a:ext cx="7746193" cy="5809645"/>
          </a:xfrm>
          <a:prstGeom prst="rect">
            <a:avLst/>
          </a:prstGeom>
        </p:spPr>
      </p:pic>
      <p:pic>
        <p:nvPicPr>
          <p:cNvPr id="2050" name="Picture 2" descr="En Tulum, 4 hoteles para conectarte con la naturaleza">
            <a:extLst>
              <a:ext uri="{FF2B5EF4-FFF2-40B4-BE49-F238E27FC236}">
                <a16:creationId xmlns:a16="http://schemas.microsoft.com/office/drawing/2014/main" id="{C80FA0EF-33E9-7B8F-CCFB-C803C1547D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519" y="2236724"/>
            <a:ext cx="2705100" cy="1695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71074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B69F10-5C7C-82C6-74E6-D43136918C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0446" y="0"/>
            <a:ext cx="3517567" cy="2093975"/>
          </a:xfrm>
        </p:spPr>
        <p:txBody>
          <a:bodyPr/>
          <a:lstStyle/>
          <a:p>
            <a:r>
              <a:rPr lang="es-ES" dirty="0"/>
              <a:t>Habitaciones en Tulum </a:t>
            </a:r>
            <a:br>
              <a:rPr lang="es-ES" dirty="0"/>
            </a:br>
            <a:r>
              <a:rPr lang="es-ES" dirty="0"/>
              <a:t>(SECTUR)</a:t>
            </a:r>
            <a:endParaRPr lang="es-MX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07A6A8D-1991-C41B-A512-431E57EB2B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E0EC487-1FAC-A878-3F78-4AE45DF944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0446" y="4405125"/>
            <a:ext cx="3517567" cy="3064505"/>
          </a:xfrm>
        </p:spPr>
        <p:txBody>
          <a:bodyPr/>
          <a:lstStyle/>
          <a:p>
            <a:r>
              <a:rPr lang="es-ES" dirty="0"/>
              <a:t>2015 – 6,253</a:t>
            </a:r>
          </a:p>
          <a:p>
            <a:endParaRPr lang="es-ES" dirty="0"/>
          </a:p>
          <a:p>
            <a:r>
              <a:rPr lang="es-ES" dirty="0"/>
              <a:t>2020 – 8,250</a:t>
            </a:r>
          </a:p>
          <a:p>
            <a:endParaRPr lang="es-ES" dirty="0"/>
          </a:p>
          <a:p>
            <a:r>
              <a:rPr lang="es-ES" dirty="0"/>
              <a:t>2023 – 8,892</a:t>
            </a:r>
            <a:endParaRPr lang="es-MX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B9A21016-43FC-E257-3790-DA31553027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4349" y="256824"/>
            <a:ext cx="7800975" cy="5850731"/>
          </a:xfrm>
          <a:prstGeom prst="rect">
            <a:avLst/>
          </a:prstGeom>
        </p:spPr>
      </p:pic>
      <p:pic>
        <p:nvPicPr>
          <p:cNvPr id="3074" name="Picture 2" descr="Pin en Tulum">
            <a:extLst>
              <a:ext uri="{FF2B5EF4-FFF2-40B4-BE49-F238E27FC236}">
                <a16:creationId xmlns:a16="http://schemas.microsoft.com/office/drawing/2014/main" id="{2210F1CA-9A21-ED49-2631-065838E969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413" y="2378012"/>
            <a:ext cx="2619375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66419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8E38CC6-4EFD-C25E-3256-3FE3508396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996" y="0"/>
            <a:ext cx="3517567" cy="2093975"/>
          </a:xfrm>
        </p:spPr>
        <p:txBody>
          <a:bodyPr anchor="b">
            <a:normAutofit/>
          </a:bodyPr>
          <a:lstStyle/>
          <a:p>
            <a:r>
              <a:rPr lang="es-ES" dirty="0"/>
              <a:t>Población </a:t>
            </a:r>
            <a:br>
              <a:rPr lang="es-ES" dirty="0"/>
            </a:br>
            <a:r>
              <a:rPr lang="es-ES" dirty="0"/>
              <a:t>(INEGI)</a:t>
            </a:r>
            <a:endParaRPr lang="es-MX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127EF680-9195-E20B-F03C-3CA80BFA5F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31028" y="4135953"/>
            <a:ext cx="3517567" cy="3064505"/>
          </a:xfrm>
        </p:spPr>
        <p:txBody>
          <a:bodyPr/>
          <a:lstStyle/>
          <a:p>
            <a:r>
              <a:rPr lang="en-US" dirty="0"/>
              <a:t>2015 – 32715 </a:t>
            </a:r>
            <a:r>
              <a:rPr lang="en-US" dirty="0" err="1"/>
              <a:t>Habitantes</a:t>
            </a:r>
            <a:endParaRPr lang="en-US" dirty="0"/>
          </a:p>
          <a:p>
            <a:endParaRPr lang="en-US" dirty="0"/>
          </a:p>
          <a:p>
            <a:r>
              <a:rPr lang="en-US" dirty="0"/>
              <a:t>2020 – 46721 </a:t>
            </a:r>
            <a:r>
              <a:rPr lang="en-US" dirty="0" err="1"/>
              <a:t>Habitantes</a:t>
            </a:r>
            <a:endParaRPr lang="en-US" dirty="0"/>
          </a:p>
          <a:p>
            <a:endParaRPr lang="en-US" dirty="0"/>
          </a:p>
          <a:p>
            <a:r>
              <a:rPr lang="en-US" dirty="0"/>
              <a:t>2025 – 55214 </a:t>
            </a:r>
            <a:r>
              <a:rPr lang="en-US" dirty="0" err="1"/>
              <a:t>Habitantes</a:t>
            </a:r>
            <a:endParaRPr lang="en-US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368A739A-5F2E-70AF-5F8B-B6D61E1D34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1831" y="630526"/>
            <a:ext cx="7462597" cy="5596948"/>
          </a:xfrm>
          <a:prstGeom prst="rect">
            <a:avLst/>
          </a:prstGeom>
        </p:spPr>
      </p:pic>
      <p:pic>
        <p:nvPicPr>
          <p:cNvPr id="4098" name="Picture 2" descr="Tulum, el municipio donde más creció el porcentaje de población en pobreza  en México – El Financiero">
            <a:extLst>
              <a:ext uri="{FF2B5EF4-FFF2-40B4-BE49-F238E27FC236}">
                <a16:creationId xmlns:a16="http://schemas.microsoft.com/office/drawing/2014/main" id="{0660DAE3-67FC-193C-17D1-1FE5FF9A4C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698" y="2314864"/>
            <a:ext cx="28575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9922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8E38CC6-4EFD-C25E-3256-3FE3508396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996" y="0"/>
            <a:ext cx="3517567" cy="2093975"/>
          </a:xfrm>
        </p:spPr>
        <p:txBody>
          <a:bodyPr anchor="b">
            <a:normAutofit/>
          </a:bodyPr>
          <a:lstStyle/>
          <a:p>
            <a:r>
              <a:rPr lang="es-ES" dirty="0"/>
              <a:t>Créditos para vivienda </a:t>
            </a:r>
            <a:br>
              <a:rPr lang="es-ES" dirty="0"/>
            </a:br>
            <a:r>
              <a:rPr lang="es-ES" dirty="0"/>
              <a:t>(INFONAVIT)</a:t>
            </a:r>
            <a:endParaRPr lang="es-MX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127EF680-9195-E20B-F03C-3CA80BFA5F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31028" y="4135953"/>
            <a:ext cx="3517567" cy="3064505"/>
          </a:xfrm>
        </p:spPr>
        <p:txBody>
          <a:bodyPr/>
          <a:lstStyle/>
          <a:p>
            <a:r>
              <a:rPr lang="en-US" dirty="0"/>
              <a:t>2015 – 170</a:t>
            </a:r>
          </a:p>
          <a:p>
            <a:endParaRPr lang="en-US" dirty="0"/>
          </a:p>
          <a:p>
            <a:r>
              <a:rPr lang="en-US" dirty="0"/>
              <a:t>2020 – 1791</a:t>
            </a:r>
          </a:p>
          <a:p>
            <a:endParaRPr lang="en-US" dirty="0"/>
          </a:p>
          <a:p>
            <a:r>
              <a:rPr lang="en-US" dirty="0"/>
              <a:t>2023 - 2593</a:t>
            </a:r>
          </a:p>
        </p:txBody>
      </p:sp>
      <p:pic>
        <p:nvPicPr>
          <p:cNvPr id="4098" name="Picture 2" descr="Tulum, el municipio donde más creció el porcentaje de población en pobreza  en México – El Financiero">
            <a:extLst>
              <a:ext uri="{FF2B5EF4-FFF2-40B4-BE49-F238E27FC236}">
                <a16:creationId xmlns:a16="http://schemas.microsoft.com/office/drawing/2014/main" id="{0660DAE3-67FC-193C-17D1-1FE5FF9A4C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698" y="2314864"/>
            <a:ext cx="28575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39A809D4-23D6-81C9-577B-B6C814C6C8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0436" y="411884"/>
            <a:ext cx="7775864" cy="5831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5633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8E38CC6-4EFD-C25E-3256-3FE3508396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996" y="0"/>
            <a:ext cx="3517567" cy="2093975"/>
          </a:xfrm>
        </p:spPr>
        <p:txBody>
          <a:bodyPr anchor="b">
            <a:normAutofit/>
          </a:bodyPr>
          <a:lstStyle/>
          <a:p>
            <a:r>
              <a:rPr lang="es-ES" dirty="0"/>
              <a:t>Vivienda en Tulum </a:t>
            </a:r>
            <a:br>
              <a:rPr lang="es-ES" dirty="0"/>
            </a:br>
            <a:r>
              <a:rPr lang="es-ES" dirty="0"/>
              <a:t>(Aldea Tulum)</a:t>
            </a:r>
            <a:endParaRPr lang="es-MX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127EF680-9195-E20B-F03C-3CA80BFA5F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71173" y="3951225"/>
            <a:ext cx="3517567" cy="3064505"/>
          </a:xfrm>
        </p:spPr>
        <p:txBody>
          <a:bodyPr/>
          <a:lstStyle/>
          <a:p>
            <a:r>
              <a:rPr lang="en-US" dirty="0"/>
              <a:t>2020 - 500</a:t>
            </a:r>
          </a:p>
          <a:p>
            <a:r>
              <a:rPr lang="en-US" dirty="0"/>
              <a:t>2021 – 500</a:t>
            </a:r>
          </a:p>
          <a:p>
            <a:r>
              <a:rPr lang="en-US" dirty="0"/>
              <a:t>2022 - 1000</a:t>
            </a:r>
          </a:p>
          <a:p>
            <a:r>
              <a:rPr lang="en-US" dirty="0"/>
              <a:t>2023 – 2000</a:t>
            </a:r>
          </a:p>
          <a:p>
            <a:r>
              <a:rPr lang="en-US" dirty="0"/>
              <a:t>2024 – 2000</a:t>
            </a:r>
          </a:p>
          <a:p>
            <a:r>
              <a:rPr lang="en-US" dirty="0"/>
              <a:t>2025 - 2000</a:t>
            </a:r>
          </a:p>
        </p:txBody>
      </p:sp>
      <p:pic>
        <p:nvPicPr>
          <p:cNvPr id="5122" name="Picture 2" descr="Aldea Tulum | La Casa de Tus Sueños">
            <a:extLst>
              <a:ext uri="{FF2B5EF4-FFF2-40B4-BE49-F238E27FC236}">
                <a16:creationId xmlns:a16="http://schemas.microsoft.com/office/drawing/2014/main" id="{A03652E9-71CA-D88B-024E-14FBB94A27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959" y="2093975"/>
            <a:ext cx="2619375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78871C89-198E-07E5-E0D4-92D9DE1BA3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9654" y="648566"/>
            <a:ext cx="7595755" cy="569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488472"/>
      </p:ext>
    </p:extLst>
  </p:cSld>
  <p:clrMapOvr>
    <a:masterClrMapping/>
  </p:clrMapOvr>
</p:sld>
</file>

<file path=ppt/theme/theme1.xml><?xml version="1.0" encoding="utf-8"?>
<a:theme xmlns:a="http://schemas.openxmlformats.org/drawingml/2006/main" name="1_RetrospectVTI">
  <a:themeElements>
    <a:clrScheme name="Custom 34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C7016"/>
      </a:accent1>
      <a:accent2>
        <a:srgbClr val="F8931D"/>
      </a:accent2>
      <a:accent3>
        <a:srgbClr val="CE8D3E"/>
      </a:accent3>
      <a:accent4>
        <a:srgbClr val="E64823"/>
      </a:accent4>
      <a:accent5>
        <a:srgbClr val="FFCA08"/>
      </a:accent5>
      <a:accent6>
        <a:srgbClr val="9C6A6A"/>
      </a:accent6>
      <a:hlink>
        <a:srgbClr val="2998E3"/>
      </a:hlink>
      <a:folHlink>
        <a:srgbClr val="7F723D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4286108_TF22712842.potx" id="{4708C323-9511-41F2-A34B-4D9FB1CD758F}" vid="{2A25D6EF-FD31-443E-8F41-09AF3298DEF8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A3F7EDC-E5B4-4BBC-9D2A-CBE6D46C37A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03EEFF0-FB57-4CB4-8BFC-DF397689E2ED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93932EF5-314F-409E-8020-FEE5FA0795B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{AFFAD88C-73FC-4CC4-8CDB-3E45AEFF55E5}tf22712842_win32</Template>
  <TotalTime>297</TotalTime>
  <Words>454</Words>
  <Application>Microsoft Office PowerPoint</Application>
  <PresentationFormat>Panorámica</PresentationFormat>
  <Paragraphs>82</Paragraphs>
  <Slides>31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31</vt:i4>
      </vt:variant>
    </vt:vector>
  </HeadingPairs>
  <TitlesOfParts>
    <vt:vector size="37" baseType="lpstr">
      <vt:lpstr>Arial</vt:lpstr>
      <vt:lpstr>Bookman Old Style</vt:lpstr>
      <vt:lpstr>Calibri</vt:lpstr>
      <vt:lpstr>Consolas</vt:lpstr>
      <vt:lpstr>Franklin Gothic Book</vt:lpstr>
      <vt:lpstr>1_RetrospectVTI</vt:lpstr>
      <vt:lpstr>Inversión en Tulum México: Análisis Matemático</vt:lpstr>
      <vt:lpstr>Tulum, Quintana Roo, México</vt:lpstr>
      <vt:lpstr>Presentación de PowerPoint</vt:lpstr>
      <vt:lpstr>Turistas en Tulum  (SECTUR)</vt:lpstr>
      <vt:lpstr>Hoteles en Tulum  (SECTUR)</vt:lpstr>
      <vt:lpstr>Habitaciones en Tulum  (SECTUR)</vt:lpstr>
      <vt:lpstr>Población  (INEGI)</vt:lpstr>
      <vt:lpstr>Créditos para vivienda  (INFONAVIT)</vt:lpstr>
      <vt:lpstr>Vivienda en Tulum  (Aldea Tulum)</vt:lpstr>
      <vt:lpstr>Aldea Tulum</vt:lpstr>
      <vt:lpstr>CADU</vt:lpstr>
      <vt:lpstr>CADU</vt:lpstr>
      <vt:lpstr>CADU</vt:lpstr>
      <vt:lpstr>Plataformas digitales</vt:lpstr>
      <vt:lpstr>Presentación de PowerPoint</vt:lpstr>
      <vt:lpstr>Presentación de PowerPoint</vt:lpstr>
      <vt:lpstr>Presentación de PowerPoint</vt:lpstr>
      <vt:lpstr>Red Bayesiana</vt:lpstr>
      <vt:lpstr>Porcentaje de ocupación en Tulum (SECTUR)</vt:lpstr>
      <vt:lpstr>Porcentaje de ocupación en Tulum (SECTUR)</vt:lpstr>
      <vt:lpstr>Porcentaje de ocupación en Tulum</vt:lpstr>
      <vt:lpstr>Reservaciones en Tulum (Booking)</vt:lpstr>
      <vt:lpstr>Reservaciones en Tulum (Booking)</vt:lpstr>
      <vt:lpstr>Reservaciones en Tulum (Booking)</vt:lpstr>
      <vt:lpstr>Presentación de PowerPoint</vt:lpstr>
      <vt:lpstr>Precios para Aldea Tulum</vt:lpstr>
      <vt:lpstr>Presentación de PowerPoint</vt:lpstr>
      <vt:lpstr>Presentación de PowerPoint</vt:lpstr>
      <vt:lpstr>Presentación de PowerPoint</vt:lpstr>
      <vt:lpstr>Presentación de PowerPoint</vt:lpstr>
      <vt:lpstr>Gracias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Título Lorem Ipsum</dc:title>
  <dc:creator>David Joaquin Delgado Hernández</dc:creator>
  <cp:lastModifiedBy>David Joaquin Delgado Hernández</cp:lastModifiedBy>
  <cp:revision>46</cp:revision>
  <dcterms:created xsi:type="dcterms:W3CDTF">2022-05-23T23:26:07Z</dcterms:created>
  <dcterms:modified xsi:type="dcterms:W3CDTF">2022-05-24T04:23:49Z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